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handoutMasterIdLst>
    <p:handoutMasterId r:id="rId7"/>
  </p:handoutMasterIdLst>
  <p:sldIdLst>
    <p:sldId id="256" r:id="rId2"/>
    <p:sldId id="271" r:id="rId3"/>
    <p:sldId id="272" r:id="rId4"/>
    <p:sldId id="276" r:id="rId5"/>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80" d="100"/>
          <a:sy n="80" d="100"/>
        </p:scale>
        <p:origin x="288"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11/15/2017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3189984-54DD-430F-B346-A441C10AE1EA}" type="datetime1">
              <a:rPr lang="en-US" smtClean="0"/>
              <a:pPr>
                <a:defRPr/>
              </a:pPr>
              <a:t>11/15/2017</a:t>
            </a:fld>
            <a:endParaRPr lang="en-US" dirty="0"/>
          </a:p>
        </p:txBody>
      </p:sp>
      <p:sp>
        <p:nvSpPr>
          <p:cNvPr id="85914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5CF853C-0F0D-4536-B91A-D2A2277633F9}" type="slidenum">
              <a:rPr lang="en-US" altLang="en-US"/>
              <a:pPr algn="r" eaLnBrk="1" hangingPunct="1">
                <a:spcBef>
                  <a:spcPct val="0"/>
                </a:spcBef>
              </a:pPr>
              <a:t>1</a:t>
            </a:fld>
            <a:endParaRPr lang="en-US" altLang="en-US" dirty="0"/>
          </a:p>
        </p:txBody>
      </p:sp>
      <p:sp>
        <p:nvSpPr>
          <p:cNvPr id="859141"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5914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345620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11/15/2017</a:t>
            </a:fld>
            <a:endParaRPr lang="en-US" dirty="0"/>
          </a:p>
        </p:txBody>
      </p:sp>
    </p:spTree>
    <p:extLst>
      <p:ext uri="{BB962C8B-B14F-4D97-AF65-F5344CB8AC3E}">
        <p14:creationId xmlns:p14="http://schemas.microsoft.com/office/powerpoint/2010/main" val="35663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  Start with Tuition and Fees deduction, which only requires</a:t>
            </a:r>
            <a:r>
              <a:rPr lang="en-US" baseline="0" dirty="0"/>
              <a:t> you to enter qualified education expenses.  When you move on to LLC, you will be asked to input data about the educational institution and to answer specific questions.  That data stays in place when you move on to AOC.  Since AOC is usually  the best option (as long as taxpayer is eligible), all the required input data  can just remain in place</a:t>
            </a:r>
            <a:endParaRPr lang="en-US" dirty="0"/>
          </a:p>
        </p:txBody>
      </p:sp>
      <p:sp>
        <p:nvSpPr>
          <p:cNvPr id="4" name="Header Placeholder 3"/>
          <p:cNvSpPr>
            <a:spLocks noGrp="1"/>
          </p:cNvSpPr>
          <p:nvPr>
            <p:ph type="hdr" sz="quarter" idx="10"/>
          </p:nvPr>
        </p:nvSpPr>
        <p:spPr/>
        <p:txBody>
          <a:bodyPr/>
          <a:lstStyle/>
          <a:p>
            <a:pPr>
              <a:defRPr/>
            </a:pPr>
            <a:endParaRPr lang="en-US" dirty="0"/>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11/15/2017</a:t>
            </a:fld>
            <a:endParaRPr lang="en-US" dirty="0"/>
          </a:p>
        </p:txBody>
      </p:sp>
    </p:spTree>
    <p:extLst>
      <p:ext uri="{BB962C8B-B14F-4D97-AF65-F5344CB8AC3E}">
        <p14:creationId xmlns:p14="http://schemas.microsoft.com/office/powerpoint/2010/main" val="1459308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6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dirty="0">
              <a:cs typeface="Arial" panose="020B0604020202020204" pitchFamily="34" charset="0"/>
            </a:endParaRPr>
          </a:p>
        </p:txBody>
      </p:sp>
      <p:sp>
        <p:nvSpPr>
          <p:cNvPr id="9963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7F9348E9-5701-4568-87B0-239132D7B99C}" type="datetime1">
              <a:rPr lang="en-US" smtClean="0"/>
              <a:pPr>
                <a:defRPr/>
              </a:pPr>
              <a:t>11/15/2017</a:t>
            </a:fld>
            <a:endParaRPr lang="en-US" dirty="0"/>
          </a:p>
        </p:txBody>
      </p:sp>
      <p:sp>
        <p:nvSpPr>
          <p:cNvPr id="99635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4E42D3-4123-4DF0-AF3F-42CEBAC10D41}"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55380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09600" y="990600"/>
            <a:ext cx="8013700" cy="2438400"/>
          </a:xfrm>
        </p:spPr>
        <p:txBody>
          <a:bodyPr>
            <a:normAutofit fontScale="90000"/>
          </a:bodyPr>
          <a:lstStyle/>
          <a:p>
            <a:br>
              <a:rPr lang="en-US" altLang="en-US" sz="3800" dirty="0"/>
            </a:br>
            <a:r>
              <a:rPr lang="en-US" altLang="en-US" sz="3800" dirty="0"/>
              <a:t>Education Expenses</a:t>
            </a:r>
            <a:br>
              <a:rPr lang="en-US" altLang="en-US" sz="3800" dirty="0"/>
            </a:br>
            <a:r>
              <a:rPr lang="en-US" altLang="en-US" sz="3800" dirty="0"/>
              <a:t>American Opportunity &amp; Lifetime Learning Credits</a:t>
            </a:r>
            <a:br>
              <a:rPr lang="en-US" altLang="en-US" sz="3800" dirty="0"/>
            </a:br>
            <a:r>
              <a:rPr lang="en-US" altLang="en-US" sz="3800" dirty="0"/>
              <a:t>Tuition &amp; Fees Deduction</a:t>
            </a:r>
          </a:p>
        </p:txBody>
      </p:sp>
      <p:sp>
        <p:nvSpPr>
          <p:cNvPr id="858115" name="Rectangle 3"/>
          <p:cNvSpPr>
            <a:spLocks noGrp="1" noChangeArrowheads="1"/>
          </p:cNvSpPr>
          <p:nvPr>
            <p:ph type="subTitle" idx="1"/>
          </p:nvPr>
        </p:nvSpPr>
        <p:spPr/>
        <p:txBody>
          <a:bodyPr/>
          <a:lstStyle/>
          <a:p>
            <a:r>
              <a:rPr lang="en-US" altLang="en-US" dirty="0"/>
              <a:t>Pub 17 Chapter 35</a:t>
            </a:r>
          </a:p>
          <a:p>
            <a:r>
              <a:rPr lang="en-US" altLang="en-US" dirty="0"/>
              <a:t>Pub 4012 Tab J </a:t>
            </a:r>
          </a:p>
          <a:p>
            <a:r>
              <a:rPr lang="en-US" altLang="en-US" dirty="0"/>
              <a:t>(Federal 1040-Lines 50 &amp; 68)</a:t>
            </a:r>
          </a:p>
          <a:p>
            <a:endParaRPr lang="en-US" altLang="en-US" dirty="0"/>
          </a:p>
        </p:txBody>
      </p:sp>
      <p:pic>
        <p:nvPicPr>
          <p:cNvPr id="858117" name="Picture 2" descr="http://images.all-free-download.com/images/graphiclarge/education_038_science_45_icons_sets_21461.jpg"/>
          <p:cNvPicPr>
            <a:picLocks noChangeAspect="1" noChangeArrowheads="1"/>
          </p:cNvPicPr>
          <p:nvPr/>
        </p:nvPicPr>
        <p:blipFill>
          <a:blip r:embed="rId3" cstate="print">
            <a:extLst>
              <a:ext uri="{28A0092B-C50C-407E-A947-70E740481C1C}">
                <a14:useLocalDpi xmlns:a14="http://schemas.microsoft.com/office/drawing/2010/main" val="0"/>
              </a:ext>
            </a:extLst>
          </a:blip>
          <a:srcRect r="53499" b="44627"/>
          <a:stretch>
            <a:fillRect/>
          </a:stretch>
        </p:blipFill>
        <p:spPr bwMode="auto">
          <a:xfrm>
            <a:off x="7162800" y="838200"/>
            <a:ext cx="1460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278920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Claiming Education Expenses</a:t>
            </a:r>
          </a:p>
        </p:txBody>
      </p:sp>
      <p:sp>
        <p:nvSpPr>
          <p:cNvPr id="3" name="Content Placeholder 2"/>
          <p:cNvSpPr>
            <a:spLocks noGrp="1"/>
          </p:cNvSpPr>
          <p:nvPr>
            <p:ph idx="1"/>
          </p:nvPr>
        </p:nvSpPr>
        <p:spPr>
          <a:xfrm>
            <a:off x="609600" y="1574800"/>
            <a:ext cx="8077200" cy="4749800"/>
          </a:xfrm>
        </p:spPr>
        <p:txBody>
          <a:bodyPr>
            <a:normAutofit fontScale="55000" lnSpcReduction="20000"/>
          </a:bodyPr>
          <a:lstStyle/>
          <a:p>
            <a:r>
              <a:rPr lang="en-US" altLang="en-US" sz="5100" dirty="0"/>
              <a:t> Always address Education Expenses after all other return data is entered, so all other figures are finalized</a:t>
            </a:r>
          </a:p>
          <a:p>
            <a:pPr marL="257175" lvl="1" indent="-257175">
              <a:buSzPct val="90000"/>
            </a:pPr>
            <a:r>
              <a:rPr lang="en-US" sz="5100" dirty="0"/>
              <a:t> Enter information in TaxSlayer for each of 4 ways education expenses can be claimed (if applicable).  Note Federal and NJ refunds after trying each scenario to determine which is most beneficial (only 1 allowed for each student)</a:t>
            </a:r>
          </a:p>
          <a:p>
            <a:pPr lvl="1">
              <a:buSzPct val="140000"/>
            </a:pPr>
            <a:r>
              <a:rPr lang="en-US" altLang="en-US" dirty="0"/>
              <a:t>  </a:t>
            </a:r>
            <a:r>
              <a:rPr lang="en-US" altLang="en-US" sz="5100" dirty="0"/>
              <a:t>American Opportunity Credit (AOC) </a:t>
            </a:r>
          </a:p>
          <a:p>
            <a:pPr lvl="1"/>
            <a:r>
              <a:rPr lang="en-US" altLang="en-US" sz="5100" dirty="0"/>
              <a:t> Lifetime Learning Credit (LLC) </a:t>
            </a:r>
          </a:p>
          <a:p>
            <a:pPr lvl="1"/>
            <a:r>
              <a:rPr lang="en-US" altLang="en-US" sz="5100" dirty="0"/>
              <a:t> Tuition &amp; Fees Deduction – </a:t>
            </a:r>
            <a:r>
              <a:rPr lang="en-US" altLang="en-US" sz="5100" dirty="0">
                <a:solidFill>
                  <a:srgbClr val="FF0000"/>
                </a:solidFill>
              </a:rPr>
              <a:t>expired for 2017</a:t>
            </a:r>
            <a:r>
              <a:rPr lang="en-US" altLang="en-US" sz="5100" dirty="0"/>
              <a:t> </a:t>
            </a:r>
          </a:p>
          <a:p>
            <a:pPr lvl="1"/>
            <a:r>
              <a:rPr lang="en-US" altLang="en-US" sz="5100" dirty="0"/>
              <a:t> Business Expense on Schedule C</a:t>
            </a:r>
          </a:p>
        </p:txBody>
      </p:sp>
      <p:sp>
        <p:nvSpPr>
          <p:cNvPr id="4" name="Date Placeholder 3"/>
          <p:cNvSpPr>
            <a:spLocks noGrp="1"/>
          </p:cNvSpPr>
          <p:nvPr>
            <p:ph type="dt" sz="half" idx="10"/>
          </p:nvPr>
        </p:nvSpPr>
        <p:spPr/>
        <p:txBody>
          <a:bodyPr/>
          <a:lstStyle/>
          <a:p>
            <a:r>
              <a:rPr lang="en-US"/>
              <a:t>11-14-2017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2</a:t>
            </a:fld>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sp>
        <p:nvSpPr>
          <p:cNvPr id="5" name="Rectangle 4"/>
          <p:cNvSpPr/>
          <p:nvPr/>
        </p:nvSpPr>
        <p:spPr>
          <a:xfrm>
            <a:off x="2286000" y="2967335"/>
            <a:ext cx="4572000" cy="369332"/>
          </a:xfrm>
          <a:prstGeom prst="rect">
            <a:avLst/>
          </a:prstGeom>
        </p:spPr>
        <p:txBody>
          <a:bodyPr>
            <a:spAutoFit/>
          </a:bodyPr>
          <a:lstStyle/>
          <a:p>
            <a:endParaRPr lang="en-US" altLang="en-US" dirty="0">
              <a:solidFill>
                <a:schemeClr val="accent2"/>
              </a:solidFill>
            </a:endParaRPr>
          </a:p>
        </p:txBody>
      </p:sp>
      <p:pic>
        <p:nvPicPr>
          <p:cNvPr id="9" name="Picture 8" descr="NJ TaxSlayer" title="NJ TaxSlayer"/>
          <p:cNvPicPr>
            <a:picLocks noChangeAspect="1"/>
          </p:cNvPicPr>
          <p:nvPr/>
        </p:nvPicPr>
        <p:blipFill>
          <a:blip r:embed="rId3" cstate="print"/>
          <a:stretch>
            <a:fillRect/>
          </a:stretch>
        </p:blipFill>
        <p:spPr>
          <a:xfrm>
            <a:off x="0" y="978635"/>
            <a:ext cx="612648" cy="163373"/>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50824"/>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62201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Claiming Education Expenses</a:t>
            </a:r>
          </a:p>
        </p:txBody>
      </p:sp>
      <p:sp>
        <p:nvSpPr>
          <p:cNvPr id="3" name="Content Placeholder 2"/>
          <p:cNvSpPr>
            <a:spLocks noGrp="1"/>
          </p:cNvSpPr>
          <p:nvPr>
            <p:ph idx="1"/>
          </p:nvPr>
        </p:nvSpPr>
        <p:spPr>
          <a:xfrm>
            <a:off x="609600" y="1574800"/>
            <a:ext cx="8229600" cy="4927600"/>
          </a:xfrm>
        </p:spPr>
        <p:txBody>
          <a:bodyPr>
            <a:normAutofit fontScale="85000" lnSpcReduction="20000"/>
          </a:bodyPr>
          <a:lstStyle/>
          <a:p>
            <a:r>
              <a:rPr lang="en-US" altLang="en-US" sz="3600" dirty="0">
                <a:solidFill>
                  <a:srgbClr val="FF0000"/>
                </a:solidFill>
              </a:rPr>
              <a:t> </a:t>
            </a:r>
            <a:r>
              <a:rPr lang="en-US" altLang="en-US" sz="3000" dirty="0">
                <a:solidFill>
                  <a:schemeClr val="accent4"/>
                </a:solidFill>
              </a:rPr>
              <a:t>Test each scenario and determine which method is most beneficial</a:t>
            </a:r>
          </a:p>
          <a:p>
            <a:pPr lvl="1"/>
            <a:r>
              <a:rPr lang="en-US" altLang="en-US" sz="2800" dirty="0">
                <a:solidFill>
                  <a:srgbClr val="FF0000"/>
                </a:solidFill>
              </a:rPr>
              <a:t> </a:t>
            </a:r>
            <a:r>
              <a:rPr lang="en-US" altLang="en-US" sz="2800" dirty="0">
                <a:solidFill>
                  <a:schemeClr val="accent4"/>
                </a:solidFill>
              </a:rPr>
              <a:t>Usually education expenses only impact the Federal return since NJ does not allow any education credits.  However, depending on method chosen to claim the expenses on the Federal return, it is possible that NJ refund/balance due can be impacted.  Always check combined results to determine best alternative </a:t>
            </a:r>
            <a:endParaRPr lang="en-US" altLang="en-US" sz="2800" dirty="0">
              <a:solidFill>
                <a:srgbClr val="FF0000"/>
              </a:solidFill>
            </a:endParaRPr>
          </a:p>
          <a:p>
            <a:pPr lvl="1"/>
            <a:r>
              <a:rPr lang="en-US" altLang="en-US" sz="2800" dirty="0"/>
              <a:t> Information for AOC, LLC, and Tuition and Fees Deduction can all be entered on same screen.  Check the appropriate box to have TaxSlayer calculate results using each method</a:t>
            </a:r>
          </a:p>
          <a:p>
            <a:pPr lvl="2"/>
            <a:r>
              <a:rPr lang="en-US" altLang="en-US" sz="2800" dirty="0"/>
              <a:t> </a:t>
            </a:r>
            <a:r>
              <a:rPr lang="en-US" altLang="en-US" sz="2500" dirty="0"/>
              <a:t>Start with Tuition and Fees deduction, then LLC, then AOC</a:t>
            </a:r>
          </a:p>
          <a:p>
            <a:pPr lvl="1"/>
            <a:r>
              <a:rPr lang="en-US" sz="2800" dirty="0"/>
              <a:t> Business expense has to be calculated separately on Schedule C</a:t>
            </a:r>
          </a:p>
        </p:txBody>
      </p:sp>
      <p:sp>
        <p:nvSpPr>
          <p:cNvPr id="4" name="Date Placeholder 3"/>
          <p:cNvSpPr>
            <a:spLocks noGrp="1"/>
          </p:cNvSpPr>
          <p:nvPr>
            <p:ph type="dt" sz="half" idx="10"/>
          </p:nvPr>
        </p:nvSpPr>
        <p:spPr/>
        <p:txBody>
          <a:bodyPr/>
          <a:lstStyle/>
          <a:p>
            <a:r>
              <a:rPr lang="en-US"/>
              <a:t>11-14-2017</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3</a:t>
            </a:fld>
            <a:endParaRPr lang="en-US" dirty="0"/>
          </a:p>
        </p:txBody>
      </p:sp>
      <p:sp>
        <p:nvSpPr>
          <p:cNvPr id="6" name="Footer Placeholder 5"/>
          <p:cNvSpPr>
            <a:spLocks noGrp="1"/>
          </p:cNvSpPr>
          <p:nvPr>
            <p:ph type="ftr" sz="quarter" idx="3"/>
          </p:nvPr>
        </p:nvSpPr>
        <p:spPr/>
        <p:txBody>
          <a:bodyPr/>
          <a:lstStyle/>
          <a:p>
            <a:r>
              <a:rPr lang="en-US"/>
              <a:t>NJ TAX TY2016 v1.0</a:t>
            </a:r>
            <a:endParaRPr lang="en-US" dirty="0"/>
          </a:p>
        </p:txBody>
      </p:sp>
      <p:sp>
        <p:nvSpPr>
          <p:cNvPr id="5" name="Rectangle 4"/>
          <p:cNvSpPr/>
          <p:nvPr/>
        </p:nvSpPr>
        <p:spPr>
          <a:xfrm>
            <a:off x="2286000" y="2967335"/>
            <a:ext cx="4572000" cy="369332"/>
          </a:xfrm>
          <a:prstGeom prst="rect">
            <a:avLst/>
          </a:prstGeom>
        </p:spPr>
        <p:txBody>
          <a:bodyPr>
            <a:spAutoFit/>
          </a:bodyPr>
          <a:lstStyle/>
          <a:p>
            <a:endParaRPr lang="en-US" altLang="en-US" dirty="0">
              <a:solidFill>
                <a:schemeClr val="accent2"/>
              </a:solidFill>
            </a:endParaRPr>
          </a:p>
        </p:txBody>
      </p:sp>
      <p:pic>
        <p:nvPicPr>
          <p:cNvPr id="9" name="Picture 8" descr="NJ TaxSlayer" title="NJ TaxSlayer"/>
          <p:cNvPicPr>
            <a:picLocks noChangeAspect="1"/>
          </p:cNvPicPr>
          <p:nvPr/>
        </p:nvPicPr>
        <p:blipFill>
          <a:blip r:embed="rId3" cstate="print"/>
          <a:stretch>
            <a:fillRect/>
          </a:stretch>
        </p:blipFill>
        <p:spPr>
          <a:xfrm>
            <a:off x="0" y="1019905"/>
            <a:ext cx="612648" cy="163373"/>
          </a:xfrm>
          <a:prstGeom prst="rect">
            <a:avLst/>
          </a:prstGeom>
        </p:spPr>
      </p:pic>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77813"/>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6954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rotWithShape="1">
          <a:blip r:embed="rId3"/>
          <a:srcRect l="16824" t="5255" r="23271" b="-899"/>
          <a:stretch/>
        </p:blipFill>
        <p:spPr>
          <a:xfrm>
            <a:off x="609600" y="1570165"/>
            <a:ext cx="7861300" cy="4703635"/>
          </a:xfrm>
          <a:prstGeom prst="rect">
            <a:avLst/>
          </a:prstGeom>
        </p:spPr>
      </p:pic>
      <p:sp>
        <p:nvSpPr>
          <p:cNvPr id="995331" name="Title 1"/>
          <p:cNvSpPr>
            <a:spLocks noGrp="1"/>
          </p:cNvSpPr>
          <p:nvPr>
            <p:ph type="title"/>
          </p:nvPr>
        </p:nvSpPr>
        <p:spPr>
          <a:xfrm>
            <a:off x="609600" y="0"/>
            <a:ext cx="8305800" cy="1420813"/>
          </a:xfrm>
        </p:spPr>
        <p:txBody>
          <a:bodyPr>
            <a:normAutofit/>
          </a:bodyPr>
          <a:lstStyle/>
          <a:p>
            <a:r>
              <a:rPr lang="en-US" altLang="en-US" sz="3400" dirty="0"/>
              <a:t>TS – Education Expenses – LLC or AOC </a:t>
            </a:r>
            <a:br>
              <a:rPr lang="en-US" altLang="en-US" sz="3400" dirty="0"/>
            </a:br>
            <a:r>
              <a:rPr lang="en-US" altLang="en-US" sz="2200" dirty="0">
                <a:solidFill>
                  <a:srgbClr val="0070C0"/>
                </a:solidFill>
              </a:rPr>
              <a:t>Federal Section \ Deductions \ Enter Myself \ Credits Menu \ Education Credits (Form 1098-T)</a:t>
            </a:r>
            <a:endParaRPr lang="en-US" altLang="en-US" sz="1800" b="0" dirty="0">
              <a:solidFill>
                <a:srgbClr val="0070C0"/>
              </a:solidFill>
            </a:endParaRPr>
          </a:p>
        </p:txBody>
      </p:sp>
      <p:sp>
        <p:nvSpPr>
          <p:cNvPr id="995334" name="Oval 6"/>
          <p:cNvSpPr>
            <a:spLocks noChangeArrowheads="1"/>
          </p:cNvSpPr>
          <p:nvPr/>
        </p:nvSpPr>
        <p:spPr bwMode="auto">
          <a:xfrm flipV="1">
            <a:off x="306324" y="4185791"/>
            <a:ext cx="1606550" cy="218141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95337" name="Oval 9"/>
          <p:cNvSpPr>
            <a:spLocks noChangeArrowheads="1"/>
          </p:cNvSpPr>
          <p:nvPr/>
        </p:nvSpPr>
        <p:spPr bwMode="auto">
          <a:xfrm>
            <a:off x="533400" y="1447692"/>
            <a:ext cx="1854200" cy="3683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995339" name="TextBox 12"/>
          <p:cNvSpPr txBox="1">
            <a:spLocks noChangeArrowheads="1"/>
          </p:cNvSpPr>
          <p:nvPr/>
        </p:nvSpPr>
        <p:spPr bwMode="auto">
          <a:xfrm>
            <a:off x="2907305" y="4922556"/>
            <a:ext cx="5580797" cy="707886"/>
          </a:xfrm>
          <a:prstGeom prst="rect">
            <a:avLst/>
          </a:prstGeom>
          <a:solidFill>
            <a:schemeClr val="accent1"/>
          </a:solidFill>
          <a:ln w="9525">
            <a:solidFill>
              <a:schemeClr val="tx1"/>
            </a:solidFill>
            <a:miter lim="800000"/>
            <a:headEnd/>
            <a:tailEnd/>
          </a:ln>
        </p:spPr>
        <p:txBody>
          <a:bodyPr wrap="square">
            <a:spAutoFit/>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r>
              <a:rPr lang="en-US" altLang="en-US" sz="2000" b="1" dirty="0">
                <a:solidFill>
                  <a:srgbClr val="001132"/>
                </a:solidFill>
                <a:latin typeface="Arial" panose="020B0604020202020204" pitchFamily="34" charset="0"/>
                <a:cs typeface="Arial" panose="020B0604020202020204" pitchFamily="34" charset="0"/>
              </a:rPr>
              <a:t>Questions pertinent to method you chose </a:t>
            </a:r>
          </a:p>
          <a:p>
            <a:pPr eaLnBrk="1" hangingPunct="1">
              <a:spcBef>
                <a:spcPct val="0"/>
              </a:spcBef>
              <a:buClrTx/>
              <a:buSzTx/>
              <a:buFontTx/>
              <a:buNone/>
            </a:pPr>
            <a:r>
              <a:rPr lang="en-US" altLang="en-US" sz="2000" b="1" dirty="0">
                <a:solidFill>
                  <a:srgbClr val="001132"/>
                </a:solidFill>
                <a:latin typeface="Arial" panose="020B0604020202020204" pitchFamily="34" charset="0"/>
                <a:cs typeface="Arial" panose="020B0604020202020204" pitchFamily="34" charset="0"/>
              </a:rPr>
              <a:t>to claim education expenses</a:t>
            </a:r>
          </a:p>
        </p:txBody>
      </p:sp>
      <p:sp>
        <p:nvSpPr>
          <p:cNvPr id="13" name="TextBox 12"/>
          <p:cNvSpPr txBox="1"/>
          <p:nvPr/>
        </p:nvSpPr>
        <p:spPr>
          <a:xfrm>
            <a:off x="3253112" y="2931424"/>
            <a:ext cx="3159839" cy="369332"/>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rPr>
              <a:t>Educational institution info</a:t>
            </a:r>
          </a:p>
        </p:txBody>
      </p:sp>
      <p:pic>
        <p:nvPicPr>
          <p:cNvPr id="1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9" name="Picture 18"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cxnSp>
        <p:nvCxnSpPr>
          <p:cNvPr id="24" name="Straight Arrow Connector 23"/>
          <p:cNvCxnSpPr/>
          <p:nvPr/>
        </p:nvCxnSpPr>
        <p:spPr bwMode="auto">
          <a:xfrm flipH="1">
            <a:off x="2387600" y="1621846"/>
            <a:ext cx="936198" cy="0"/>
          </a:xfrm>
          <a:prstGeom prst="straightConnector1">
            <a:avLst/>
          </a:prstGeom>
          <a:noFill/>
          <a:ln w="38100" cap="flat" cmpd="sng" algn="ctr">
            <a:solidFill>
              <a:srgbClr val="FF0000"/>
            </a:solidFill>
            <a:prstDash val="solid"/>
            <a:round/>
            <a:headEnd type="none" w="med" len="med"/>
            <a:tailEnd type="triangle"/>
          </a:ln>
          <a:effectLst/>
        </p:spPr>
      </p:cxnSp>
      <p:cxnSp>
        <p:nvCxnSpPr>
          <p:cNvPr id="30" name="Straight Arrow Connector 29"/>
          <p:cNvCxnSpPr/>
          <p:nvPr/>
        </p:nvCxnSpPr>
        <p:spPr bwMode="auto">
          <a:xfrm flipH="1">
            <a:off x="1950974" y="5397500"/>
            <a:ext cx="956331" cy="25400"/>
          </a:xfrm>
          <a:prstGeom prst="straightConnector1">
            <a:avLst/>
          </a:prstGeom>
          <a:noFill/>
          <a:ln w="38100" cap="flat" cmpd="sng" algn="ctr">
            <a:solidFill>
              <a:srgbClr val="FF0000"/>
            </a:solidFill>
            <a:prstDash val="solid"/>
            <a:round/>
            <a:headEnd type="none" w="med" len="med"/>
            <a:tailEnd type="triangle"/>
          </a:ln>
          <a:effectLst/>
        </p:spPr>
      </p:cxnSp>
      <p:sp>
        <p:nvSpPr>
          <p:cNvPr id="45" name="TextBox 44"/>
          <p:cNvSpPr txBox="1"/>
          <p:nvPr/>
        </p:nvSpPr>
        <p:spPr>
          <a:xfrm>
            <a:off x="3323798" y="1476758"/>
            <a:ext cx="3801041" cy="369332"/>
          </a:xfrm>
          <a:prstGeom prst="rect">
            <a:avLst/>
          </a:prstGeom>
          <a:solidFill>
            <a:schemeClr val="accent5">
              <a:lumMod val="75000"/>
            </a:schemeClr>
          </a:solidFill>
          <a:ln>
            <a:solidFill>
              <a:srgbClr val="002060"/>
            </a:solidFill>
          </a:ln>
        </p:spPr>
        <p:txBody>
          <a:bodyPr wrap="none" rtlCol="0">
            <a:spAutoFit/>
          </a:bodyPr>
          <a:lstStyle/>
          <a:p>
            <a:r>
              <a:rPr lang="en-US" b="1" dirty="0"/>
              <a:t>Add another institution if needed</a:t>
            </a:r>
          </a:p>
        </p:txBody>
      </p:sp>
      <p:sp>
        <p:nvSpPr>
          <p:cNvPr id="17" name="TextBox 16" descr="NJ (cont'd)" title="NJ (cont'd)">
            <a:extLst>
              <a:ext uri="{FF2B5EF4-FFF2-40B4-BE49-F238E27FC236}">
                <a16:creationId xmlns:a16="http://schemas.microsoft.com/office/drawing/2014/main" id="{7CA837C5-773F-4782-B9A3-7D203EA1D55E}"/>
              </a:ext>
            </a:extLst>
          </p:cNvPr>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Tree>
    <p:extLst>
      <p:ext uri="{BB962C8B-B14F-4D97-AF65-F5344CB8AC3E}">
        <p14:creationId xmlns:p14="http://schemas.microsoft.com/office/powerpoint/2010/main" val="3394826340"/>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3</TotalTime>
  <Words>370</Words>
  <Application>Microsoft Office PowerPoint</Application>
  <PresentationFormat>On-screen Show (4:3)</PresentationFormat>
  <Paragraphs>42</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ＭＳ Ｐゴシック</vt:lpstr>
      <vt:lpstr>Arial</vt:lpstr>
      <vt:lpstr>Calibri</vt:lpstr>
      <vt:lpstr>Verdana</vt:lpstr>
      <vt:lpstr>Wingdings</vt:lpstr>
      <vt:lpstr>NJ Template 06</vt:lpstr>
      <vt:lpstr> Education Expenses American Opportunity &amp; Lifetime Learning Credits Tuition &amp; Fees Deduction</vt:lpstr>
      <vt:lpstr>Claiming Education Expenses</vt:lpstr>
      <vt:lpstr>Claiming Education Expenses</vt:lpstr>
      <vt:lpstr>TS – Education Expenses – LLC or AOC  Federal Section \ Deductions \ Enter Myself \ Credits Menu \ Education Credits (Form 1098-T)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6</cp:revision>
  <cp:lastPrinted>2012-10-15T20:27:10Z</cp:lastPrinted>
  <dcterms:created xsi:type="dcterms:W3CDTF">2014-10-17T16:41:52Z</dcterms:created>
  <dcterms:modified xsi:type="dcterms:W3CDTF">2017-11-15T05:34:34Z</dcterms:modified>
</cp:coreProperties>
</file>